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913" r:id="rId2"/>
    <p:sldId id="2335" r:id="rId3"/>
    <p:sldId id="2341" r:id="rId4"/>
    <p:sldId id="2338" r:id="rId5"/>
    <p:sldId id="2337" r:id="rId6"/>
    <p:sldId id="901" r:id="rId7"/>
    <p:sldId id="2339" r:id="rId8"/>
    <p:sldId id="2346" r:id="rId9"/>
    <p:sldId id="2342" r:id="rId10"/>
    <p:sldId id="2347" r:id="rId11"/>
    <p:sldId id="2344" r:id="rId12"/>
    <p:sldId id="2343" r:id="rId13"/>
    <p:sldId id="2348" r:id="rId14"/>
    <p:sldId id="2333" r:id="rId15"/>
    <p:sldId id="2354" r:id="rId16"/>
    <p:sldId id="2355" r:id="rId17"/>
    <p:sldId id="2356" r:id="rId18"/>
    <p:sldId id="2357" r:id="rId19"/>
    <p:sldId id="2349" r:id="rId20"/>
    <p:sldId id="2350" r:id="rId2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" userDrawn="1">
          <p15:clr>
            <a:srgbClr val="A4A3A4"/>
          </p15:clr>
        </p15:guide>
        <p15:guide id="2" pos="1595" userDrawn="1">
          <p15:clr>
            <a:srgbClr val="A4A3A4"/>
          </p15:clr>
        </p15:guide>
        <p15:guide id="3" orient="horz" pos="1616" userDrawn="1">
          <p15:clr>
            <a:srgbClr val="A4A3A4"/>
          </p15:clr>
        </p15:guide>
        <p15:guide id="4" orient="horz" pos="777" userDrawn="1">
          <p15:clr>
            <a:srgbClr val="A4A3A4"/>
          </p15:clr>
        </p15:guide>
        <p15:guide id="5" pos="52" userDrawn="1">
          <p15:clr>
            <a:srgbClr val="A4A3A4"/>
          </p15:clr>
        </p15:guide>
        <p15:guide id="6" pos="74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03399"/>
    <a:srgbClr val="FF6600"/>
    <a:srgbClr val="FF9999"/>
    <a:srgbClr val="00CC99"/>
    <a:srgbClr val="3366FF"/>
    <a:srgbClr val="FF66FF"/>
    <a:srgbClr val="FF99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9032" autoAdjust="0"/>
  </p:normalViewPr>
  <p:slideViewPr>
    <p:cSldViewPr snapToGrid="0">
      <p:cViewPr varScale="1">
        <p:scale>
          <a:sx n="67" d="100"/>
          <a:sy n="67" d="100"/>
        </p:scale>
        <p:origin x="765" y="30"/>
      </p:cViewPr>
      <p:guideLst>
        <p:guide orient="horz" pos="119"/>
        <p:guide pos="1595"/>
        <p:guide orient="horz" pos="1616"/>
        <p:guide orient="horz" pos="777"/>
        <p:guide pos="52"/>
        <p:guide pos="74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oke Young" userId="88b8d2f2-ee0f-47d3-bada-440c675ca4ad" providerId="ADAL" clId="{E5F9318C-B6EF-4C25-B2F2-C24565E3BB36}"/>
    <pc:docChg chg="delSld">
      <pc:chgData name="Brooke Young" userId="88b8d2f2-ee0f-47d3-bada-440c675ca4ad" providerId="ADAL" clId="{E5F9318C-B6EF-4C25-B2F2-C24565E3BB36}" dt="2021-11-10T00:58:08.857" v="2" actId="2696"/>
      <pc:docMkLst>
        <pc:docMk/>
      </pc:docMkLst>
      <pc:sldChg chg="del">
        <pc:chgData name="Brooke Young" userId="88b8d2f2-ee0f-47d3-bada-440c675ca4ad" providerId="ADAL" clId="{E5F9318C-B6EF-4C25-B2F2-C24565E3BB36}" dt="2021-11-10T00:57:55.555" v="0" actId="2696"/>
        <pc:sldMkLst>
          <pc:docMk/>
          <pc:sldMk cId="3612448679" sldId="914"/>
        </pc:sldMkLst>
      </pc:sldChg>
      <pc:sldChg chg="del">
        <pc:chgData name="Brooke Young" userId="88b8d2f2-ee0f-47d3-bada-440c675ca4ad" providerId="ADAL" clId="{E5F9318C-B6EF-4C25-B2F2-C24565E3BB36}" dt="2021-11-10T00:58:06.470" v="1" actId="2696"/>
        <pc:sldMkLst>
          <pc:docMk/>
          <pc:sldMk cId="3756177708" sldId="2352"/>
        </pc:sldMkLst>
      </pc:sldChg>
      <pc:sldChg chg="del">
        <pc:chgData name="Brooke Young" userId="88b8d2f2-ee0f-47d3-bada-440c675ca4ad" providerId="ADAL" clId="{E5F9318C-B6EF-4C25-B2F2-C24565E3BB36}" dt="2021-11-10T00:58:08.857" v="2" actId="2696"/>
        <pc:sldMkLst>
          <pc:docMk/>
          <pc:sldMk cId="2245903213" sldId="235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oefs03\common\2019\LLEN\Research\Data\Industry%20Survey%20data%20capture%20sheet%20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1800" b="1"/>
              <a:t>Most valued employability skills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100320793234177"/>
          <c:y val="0.11907487799766474"/>
          <c:w val="0.89899679206765826"/>
          <c:h val="0.56478009640429927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'Q7'!$D$40:$L$40</c:f>
              <c:strCache>
                <c:ptCount val="9"/>
                <c:pt idx="0">
                  <c:v>Communication skills</c:v>
                </c:pt>
                <c:pt idx="1">
                  <c:v>Reliability</c:v>
                </c:pt>
                <c:pt idx="2">
                  <c:v>Personal presentation</c:v>
                </c:pt>
                <c:pt idx="3">
                  <c:v>Customer service</c:v>
                </c:pt>
                <c:pt idx="4">
                  <c:v>People skills</c:v>
                </c:pt>
                <c:pt idx="5">
                  <c:v>Motivated/hardworking</c:v>
                </c:pt>
                <c:pt idx="6">
                  <c:v>Responsible</c:v>
                </c:pt>
                <c:pt idx="7">
                  <c:v>Interested in the industry</c:v>
                </c:pt>
                <c:pt idx="8">
                  <c:v>Good Attitude</c:v>
                </c:pt>
              </c:strCache>
            </c:strRef>
          </c:cat>
          <c:val>
            <c:numRef>
              <c:f>'Q7'!$D$41:$L$41</c:f>
              <c:numCache>
                <c:formatCode>General</c:formatCode>
                <c:ptCount val="9"/>
                <c:pt idx="0">
                  <c:v>5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  <c:pt idx="4">
                  <c:v>7</c:v>
                </c:pt>
                <c:pt idx="5">
                  <c:v>7</c:v>
                </c:pt>
                <c:pt idx="6">
                  <c:v>0</c:v>
                </c:pt>
                <c:pt idx="7">
                  <c:v>4</c:v>
                </c:pt>
                <c:pt idx="8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FA-4C03-AF48-58BF2CAD81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9492432"/>
        <c:axId val="1489484192"/>
      </c:lineChart>
      <c:catAx>
        <c:axId val="142949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9484192"/>
        <c:crosses val="autoZero"/>
        <c:auto val="1"/>
        <c:lblAlgn val="ctr"/>
        <c:lblOffset val="100"/>
        <c:noMultiLvlLbl val="0"/>
      </c:catAx>
      <c:valAx>
        <c:axId val="1489484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9492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AC58F-0CA9-4321-A508-2D1AEC8D998E}" type="datetimeFigureOut">
              <a:rPr lang="en-AU" smtClean="0"/>
              <a:t>10/11/2021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83C40-B883-428E-95E4-35C713383A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8291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83C40-B883-428E-95E4-35C713383A7B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6026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83C40-B883-428E-95E4-35C713383A7B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8527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Motivation and work ethic were often measured by participation in part-time work and membership of sporting or extra-curricular clubs over extended periods of time. </a:t>
            </a:r>
            <a:endParaRPr lang="en-AU" sz="1200" dirty="0">
              <a:solidFill>
                <a:schemeClr val="tx1"/>
              </a:solidFill>
            </a:endParaRPr>
          </a:p>
          <a:p>
            <a:endParaRPr lang="en-A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Industry interest was also popular. Employers felt that a candidate with an industry passion would put in the effort to learn a role and be reliable and likely to stay with their business. </a:t>
            </a:r>
            <a:endParaRPr lang="en-AU" sz="1200" dirty="0">
              <a:solidFill>
                <a:schemeClr val="tx1"/>
              </a:solidFill>
            </a:endParaRPr>
          </a:p>
          <a:p>
            <a:endParaRPr lang="en-A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Employers gauged people skills and attitude by their initial interactions with candidates. </a:t>
            </a:r>
            <a:endParaRPr lang="en-AU" sz="1200" dirty="0">
              <a:solidFill>
                <a:schemeClr val="tx1"/>
              </a:solidFill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83C40-B883-428E-95E4-35C713383A7B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6204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83C40-B883-428E-95E4-35C713383A7B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8136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83C40-B883-428E-95E4-35C713383A7B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3503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83C40-B883-428E-95E4-35C713383A7B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8469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83C40-B883-428E-95E4-35C713383A7B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6789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B2DC1-FD18-4D44-AA1E-0944FF83DB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429D8-1FAB-4645-9690-B38960804B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EFD9A-861D-4986-96E2-8A056B07D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D955-CA43-46CF-B1E3-84326504115F}" type="datetimeFigureOut">
              <a:rPr lang="en-AU" smtClean="0"/>
              <a:t>10/11/2021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C81B5-CD88-4BDB-B920-0C195F724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A41D5-A6F9-4E9A-A653-A9B5E9D2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A9B7-64FA-47C9-9A3F-FB2712F1E9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364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C668C-0DB6-4A96-990E-4B249BF9A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5D8480-4726-4D7D-A404-2C138AA0B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EB573-D157-4FA2-B90D-36BC55111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D955-CA43-46CF-B1E3-84326504115F}" type="datetimeFigureOut">
              <a:rPr lang="en-AU" smtClean="0"/>
              <a:t>10/11/2021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08AC9-B4C3-4873-BAF8-B28652056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B9D3B-66BE-4596-819E-9BF1DD4AA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A9B7-64FA-47C9-9A3F-FB2712F1E9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420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0433B-5E44-4F21-B211-FFF38F2843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20CB2D-809C-4537-8801-0B0E0AFB62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F76DB-DB36-4D08-B148-A2BE0B212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D955-CA43-46CF-B1E3-84326504115F}" type="datetimeFigureOut">
              <a:rPr lang="en-AU" smtClean="0"/>
              <a:t>10/11/2021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BF71C-2428-429C-9C1B-4547BB52E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4290C-9217-443D-B239-15B4E161B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A9B7-64FA-47C9-9A3F-FB2712F1E9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517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2E88-4C93-4B55-ABAA-39D254E67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32120-5040-4A7A-993D-C32281075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9706C-A402-4F79-8102-372505029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D955-CA43-46CF-B1E3-84326504115F}" type="datetimeFigureOut">
              <a:rPr lang="en-AU" smtClean="0"/>
              <a:t>10/11/2021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1EF91-A364-4E63-A09A-4C7C4C02C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818DA-D280-47B5-97F9-580A2E047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A9B7-64FA-47C9-9A3F-FB2712F1E9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484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B44D2-5A9B-48D1-A019-14BFDA89F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C515D-93F1-4EFE-AFC1-DCBDBDCE6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BC268-7010-4A59-B5E1-E59E5522E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D955-CA43-46CF-B1E3-84326504115F}" type="datetimeFigureOut">
              <a:rPr lang="en-AU" smtClean="0"/>
              <a:t>10/11/2021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21284-0B7F-4851-805D-7F608AE5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6FBF7-31E2-4E25-B176-70DD1947C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A9B7-64FA-47C9-9A3F-FB2712F1E9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916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78346-5F48-406F-A5FE-F995FD643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94D47-875F-439C-89A6-AC5CE09190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412E7-ECC5-4E7F-8209-03E53AC62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250E08-A3A5-4F8C-AE86-6E4EC1BAD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D955-CA43-46CF-B1E3-84326504115F}" type="datetimeFigureOut">
              <a:rPr lang="en-AU" smtClean="0"/>
              <a:t>10/11/2021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22B32B-FC58-4112-AC30-2DD2441CD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FEA2A-346A-4E84-8649-CD09471D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A9B7-64FA-47C9-9A3F-FB2712F1E9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2297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863AF-45EE-4F59-83B6-FF8D0BBD4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7C45B9-23C0-4B73-B8FB-7B616F998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9A7FBD-A7EF-487D-9392-8657D4678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B24A7F-E5E8-401F-9BFF-84501D37F5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64A5BE-68F0-40CD-9178-AE57C2581C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804895-E908-41EB-9F7C-78A1F463B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D955-CA43-46CF-B1E3-84326504115F}" type="datetimeFigureOut">
              <a:rPr lang="en-AU" smtClean="0"/>
              <a:t>10/11/2021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7F498B-0C12-4CF7-880D-F49FEC3C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A6237B-465D-44AC-A6B6-C6680C35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A9B7-64FA-47C9-9A3F-FB2712F1E9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63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65AA5-5A56-4CE6-B5A5-63DD350E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0E1948-1FCB-40AF-8E77-1B9CBC80C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D955-CA43-46CF-B1E3-84326504115F}" type="datetimeFigureOut">
              <a:rPr lang="en-AU" smtClean="0"/>
              <a:t>10/11/2021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052D26-D231-4CE8-9578-A78452E5B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E773E6-124E-43CF-A341-55F61F520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A9B7-64FA-47C9-9A3F-FB2712F1E9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572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625795-E8E9-49B7-863C-806F758E4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D955-CA43-46CF-B1E3-84326504115F}" type="datetimeFigureOut">
              <a:rPr lang="en-AU" smtClean="0"/>
              <a:t>10/11/2021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C7905B-7424-4BDB-832B-F565478FF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66DCF5-A4CD-4F36-BACB-B77EC294E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A9B7-64FA-47C9-9A3F-FB2712F1E9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986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4DDC4-24F8-43BB-B9ED-1F5B070B8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2CB33-AB9A-4CE7-93E5-11495A0A2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E6AD46-F74A-4C68-A415-A94DB97CC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CAC05A-A8BA-40A2-B46A-EEEA68473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D955-CA43-46CF-B1E3-84326504115F}" type="datetimeFigureOut">
              <a:rPr lang="en-AU" smtClean="0"/>
              <a:t>10/11/2021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91990-3370-4ED3-B7AF-7F47517A1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9B225-EB47-4EB8-83B1-76A11CDE6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A9B7-64FA-47C9-9A3F-FB2712F1E9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274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F05EF-A76D-44F9-B6E0-AB4A208D8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B60794-F239-4E42-B75E-2DA2881B94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22F3F7-4174-4F82-85C4-47C1F5CB8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995C7-58B6-4064-A2FE-82F1056B7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D955-CA43-46CF-B1E3-84326504115F}" type="datetimeFigureOut">
              <a:rPr lang="en-AU" smtClean="0"/>
              <a:t>10/11/2021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FB8B2D-B234-4021-949B-9DCC5DD90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0F3AD-3926-4507-B8AD-E1E8A23C3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A9B7-64FA-47C9-9A3F-FB2712F1E9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13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958E2B-BF78-4410-92BF-AA52CE73F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2012C-0DC4-44D1-AA3B-93674EAC5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30A9F-F014-4637-99E8-C287789C8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3D955-CA43-46CF-B1E3-84326504115F}" type="datetimeFigureOut">
              <a:rPr lang="en-AU" smtClean="0"/>
              <a:t>10/11/2021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D4AFB-E6FB-473E-8129-12AF3E5AAA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6D611-55CB-41A0-9FDC-0A01CA58A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FA9B7-64FA-47C9-9A3F-FB2712F1E9A6}" type="slidenum">
              <a:rPr lang="en-AU" smtClean="0"/>
              <a:t>‹#›</a:t>
            </a:fld>
            <a:endParaRPr lang="en-AU"/>
          </a:p>
        </p:txBody>
      </p:sp>
      <p:sp>
        <p:nvSpPr>
          <p:cNvPr id="7" name="MSIPCMContentMarking" descr="{&quot;HashCode&quot;:455488454,&quot;Placement&quot;:&quot;Footer&quot;,&quot;Top&quot;:516.65155,&quot;Left&quot;:446.046448,&quot;SlideWidth&quot;:960,&quot;SlideHeight&quot;:540}"/>
          <p:cNvSpPr txBox="1"/>
          <p:nvPr userDrawn="1"/>
        </p:nvSpPr>
        <p:spPr>
          <a:xfrm>
            <a:off x="5664790" y="6561475"/>
            <a:ext cx="862419" cy="2965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AU" sz="1200">
                <a:solidFill>
                  <a:srgbClr val="FF0000"/>
                </a:solidFill>
                <a:latin typeface="Calibri" panose="020F0502020204030204" pitchFamily="34" charset="0"/>
              </a:rPr>
              <a:t>OFFICIAL</a:t>
            </a:r>
          </a:p>
        </p:txBody>
      </p:sp>
      <p:sp>
        <p:nvSpPr>
          <p:cNvPr id="8" name="MSIPCMContentMarking" descr="{&quot;HashCode&quot;:431350885,&quot;Placement&quot;:&quot;Header&quot;,&quot;Top&quot;:0.0,&quot;Left&quot;:446.046448,&quot;SlideWidth&quot;:960,&quot;SlideHeight&quot;:540}"/>
          <p:cNvSpPr txBox="1"/>
          <p:nvPr userDrawn="1"/>
        </p:nvSpPr>
        <p:spPr>
          <a:xfrm>
            <a:off x="5664790" y="0"/>
            <a:ext cx="862419" cy="2965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AU" sz="1200">
                <a:solidFill>
                  <a:srgbClr val="FF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133142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9E47ED4-2D1C-4E37-9E72-F45A04B4146D}"/>
              </a:ext>
            </a:extLst>
          </p:cNvPr>
          <p:cNvSpPr txBox="1"/>
          <p:nvPr/>
        </p:nvSpPr>
        <p:spPr>
          <a:xfrm>
            <a:off x="728134" y="3539655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2400" b="1" dirty="0">
                <a:solidFill>
                  <a:srgbClr val="FF7C80"/>
                </a:solidFill>
                <a:latin typeface="Grotesque" panose="020B0504020202020204" pitchFamily="34" charset="0"/>
              </a:rPr>
              <a:t>Strengths and Employability Skills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9DDC32-A6DF-45E6-A36D-855E4ECF7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0134" y="-6489"/>
            <a:ext cx="5621866" cy="6864489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3C72E4C5-99D5-4DDB-8479-8444A424516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59" y="5650678"/>
            <a:ext cx="2594836" cy="930883"/>
          </a:xfrm>
          <a:prstGeom prst="rect">
            <a:avLst/>
          </a:prstGeom>
        </p:spPr>
      </p:pic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B107FE9B-E60C-4F96-AA3C-AA37B30B3C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463" y="5650678"/>
            <a:ext cx="2736738" cy="9695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02E27A1-19A3-4ADB-B042-AD9E3FF5CD0A}"/>
              </a:ext>
            </a:extLst>
          </p:cNvPr>
          <p:cNvSpPr txBox="1"/>
          <p:nvPr/>
        </p:nvSpPr>
        <p:spPr>
          <a:xfrm>
            <a:off x="728134" y="677333"/>
            <a:ext cx="66293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>
                <a:solidFill>
                  <a:srgbClr val="003399"/>
                </a:solidFill>
                <a:latin typeface="Grotesque" panose="020B0604020202020204" pitchFamily="34" charset="0"/>
              </a:rPr>
              <a:t>Supporting young people to find employment</a:t>
            </a:r>
          </a:p>
        </p:txBody>
      </p:sp>
    </p:spTree>
    <p:extLst>
      <p:ext uri="{BB962C8B-B14F-4D97-AF65-F5344CB8AC3E}">
        <p14:creationId xmlns:p14="http://schemas.microsoft.com/office/powerpoint/2010/main" val="2334428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C4F6D-1D13-41FA-8054-4E24D17B9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4465"/>
            <a:ext cx="10515600" cy="701731"/>
          </a:xfr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3399"/>
                </a:solidFill>
                <a:latin typeface="Grotesque" panose="020B0604020202020204" pitchFamily="34" charset="0"/>
                <a:ea typeface="+mn-ea"/>
                <a:cs typeface="+mn-cs"/>
              </a:rPr>
              <a:t>Employability skills on a resume</a:t>
            </a:r>
            <a:endParaRPr lang="en-AU" b="1" dirty="0">
              <a:solidFill>
                <a:srgbClr val="003399"/>
              </a:solidFill>
              <a:latin typeface="Grotesque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205EE9-BF68-4050-8847-DD969CE1E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75" y="3349353"/>
            <a:ext cx="5572125" cy="35086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E9EB70E-0F06-4676-A7EC-C18D1FBAE4BF}"/>
              </a:ext>
            </a:extLst>
          </p:cNvPr>
          <p:cNvSpPr txBox="1"/>
          <p:nvPr/>
        </p:nvSpPr>
        <p:spPr>
          <a:xfrm>
            <a:off x="535578" y="1929281"/>
            <a:ext cx="10270967" cy="3174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AU" sz="2800" b="1" dirty="0">
                <a:solidFill>
                  <a:srgbClr val="002060"/>
                </a:solidFill>
              </a:rPr>
              <a:t>Don’t just list the skill, provide an example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AU" sz="2800" b="1" dirty="0">
                <a:solidFill>
                  <a:srgbClr val="002060"/>
                </a:solidFill>
                <a:effectLst/>
              </a:rPr>
              <a:t>Focus on what we CAN do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AU" sz="2800" b="1" dirty="0">
                <a:solidFill>
                  <a:srgbClr val="002060"/>
                </a:solidFill>
              </a:rPr>
              <a:t>Look at a job advertisement, what is the employer looking for?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AU" sz="2800" b="1" dirty="0">
                <a:solidFill>
                  <a:srgbClr val="002060"/>
                </a:solidFill>
              </a:rPr>
              <a:t>Acknowledge paid and unpaid experience 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AU" sz="2400" b="1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4179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AC4F6D-1D13-41FA-8054-4E24D17B9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4465"/>
            <a:ext cx="10515600" cy="701731"/>
          </a:xfr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3399"/>
                </a:solidFill>
                <a:latin typeface="Grotesque" panose="020B0604020202020204" pitchFamily="34" charset="0"/>
                <a:ea typeface="+mn-ea"/>
                <a:cs typeface="+mn-cs"/>
              </a:rPr>
              <a:t>Where can skills come from?</a:t>
            </a:r>
            <a:endParaRPr lang="en-AU" b="1" dirty="0">
              <a:solidFill>
                <a:srgbClr val="003399"/>
              </a:solidFill>
              <a:latin typeface="Grotesque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630" y="6483927"/>
            <a:ext cx="95097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Source: https://www.youthcentral.vic.gov.au/sites/default/files/YouthCentral_Resume-VCE-No-Work-Exp_Jan2015.pdf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8627"/>
            <a:ext cx="11769249" cy="31315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205EE9-BF68-4050-8847-DD969CE1E1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869" y="4802647"/>
            <a:ext cx="3264131" cy="205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694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3205EE9-BF68-4050-8847-DD969CE1E1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9875" y="3349353"/>
            <a:ext cx="5572125" cy="3508647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4AC4F6D-1D13-41FA-8054-4E24D17B9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4465"/>
            <a:ext cx="10515600" cy="701731"/>
          </a:xfr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3399"/>
                </a:solidFill>
                <a:latin typeface="Grotesque" panose="020B0604020202020204" pitchFamily="34" charset="0"/>
                <a:ea typeface="+mn-ea"/>
                <a:cs typeface="+mn-cs"/>
              </a:rPr>
              <a:t>Strategies:</a:t>
            </a:r>
            <a:endParaRPr lang="en-AU" b="1" dirty="0">
              <a:solidFill>
                <a:srgbClr val="003399"/>
              </a:solidFill>
              <a:latin typeface="Grotesque" panose="020B0604020202020204" pitchFamily="34" charset="0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9EB70E-0F06-4676-A7EC-C18D1FBAE4BF}"/>
              </a:ext>
            </a:extLst>
          </p:cNvPr>
          <p:cNvSpPr txBox="1"/>
          <p:nvPr/>
        </p:nvSpPr>
        <p:spPr>
          <a:xfrm>
            <a:off x="535578" y="1929281"/>
            <a:ext cx="10270967" cy="3174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AU" sz="2800" b="1" dirty="0">
                <a:solidFill>
                  <a:srgbClr val="002060"/>
                </a:solidFill>
              </a:rPr>
              <a:t>Don’t just list the skill, provide an example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AU" sz="2800" b="1" dirty="0">
                <a:solidFill>
                  <a:srgbClr val="002060"/>
                </a:solidFill>
                <a:effectLst/>
              </a:rPr>
              <a:t>Focus on what we CAN do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AU" sz="2800" b="1" dirty="0">
                <a:solidFill>
                  <a:srgbClr val="002060"/>
                </a:solidFill>
              </a:rPr>
              <a:t>Look at a job advertisement, what is the employer looking for?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AU" sz="2800" b="1" dirty="0">
                <a:solidFill>
                  <a:srgbClr val="002060"/>
                </a:solidFill>
              </a:rPr>
              <a:t>Acknowledge paid and unpaid experience 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AU" sz="2400" b="1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5410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AC4F6D-1D13-41FA-8054-4E24D17B9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4465"/>
            <a:ext cx="10515600" cy="701731"/>
          </a:xfr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3399"/>
                </a:solidFill>
                <a:latin typeface="Grotesque" panose="020B0604020202020204" pitchFamily="34" charset="0"/>
                <a:ea typeface="+mn-ea"/>
                <a:cs typeface="+mn-cs"/>
              </a:rPr>
              <a:t>Example:</a:t>
            </a:r>
            <a:endParaRPr lang="en-AU" b="1" dirty="0">
              <a:solidFill>
                <a:srgbClr val="003399"/>
              </a:solidFill>
              <a:latin typeface="Grotesque" panose="020B0604020202020204" pitchFamily="34" charset="0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10692"/>
            <a:ext cx="11389892" cy="23227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9630" y="6483927"/>
            <a:ext cx="95097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Source: https://www.youthcentral.vic.gov.au/sites/default/files/YouthCentral_Resume-VCE-No-Work-Exp_Jan2015.pdf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205EE9-BF68-4050-8847-DD969CE1E1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869" y="4802647"/>
            <a:ext cx="3264131" cy="205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03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69B2AFE-BE0F-4B93-BDF2-92DA466259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040" y="0"/>
            <a:ext cx="1222207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0EEC97-1850-46B4-9C65-885F87877AC6}"/>
              </a:ext>
            </a:extLst>
          </p:cNvPr>
          <p:cNvSpPr txBox="1"/>
          <p:nvPr/>
        </p:nvSpPr>
        <p:spPr>
          <a:xfrm>
            <a:off x="2381250" y="1851623"/>
            <a:ext cx="6553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dirty="0">
                <a:solidFill>
                  <a:schemeClr val="bg1"/>
                </a:solidFill>
                <a:latin typeface="Grotesque" panose="020B0504020202020204" pitchFamily="34" charset="0"/>
              </a:rPr>
              <a:t>COVID Impact and Recovery</a:t>
            </a:r>
          </a:p>
        </p:txBody>
      </p:sp>
    </p:spTree>
    <p:extLst>
      <p:ext uri="{BB962C8B-B14F-4D97-AF65-F5344CB8AC3E}">
        <p14:creationId xmlns:p14="http://schemas.microsoft.com/office/powerpoint/2010/main" val="2878457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DA0F7B5E-3991-4794-8609-45E1D9CCF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782" y="1180306"/>
            <a:ext cx="9065973" cy="449738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E4B796C-9524-4D06-9C28-183D8512B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185" y="-43106"/>
            <a:ext cx="10404099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z="3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2511484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268A772C-2558-48DC-8B25-A5FAF2E18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267" y="1517120"/>
            <a:ext cx="8959466" cy="448574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76DBAE8-615A-4FDE-A0F6-F29D21B64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185" y="-43106"/>
            <a:ext cx="10404099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z="3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456918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76DBAE8-615A-4FDE-A0F6-F29D21B64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185" y="-43106"/>
            <a:ext cx="10404099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z="3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Resources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8F4F70-538F-43DE-BCAD-3E83CE10F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967" y="405453"/>
            <a:ext cx="7962899" cy="604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377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76DBAE8-615A-4FDE-A0F6-F29D21B64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185" y="-43106"/>
            <a:ext cx="10404099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z="3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Resources</a:t>
            </a:r>
          </a:p>
        </p:txBody>
      </p:sp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7F9D25CC-F28E-4C05-A971-7DBDE6EF0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5137" y="1282457"/>
            <a:ext cx="8502922" cy="441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893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3205EE9-BF68-4050-8847-DD969CE1E1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869" y="4802647"/>
            <a:ext cx="3264131" cy="205535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4AC4F6D-1D13-41FA-8054-4E24D17B9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4465"/>
            <a:ext cx="10515600" cy="701731"/>
          </a:xfr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3399"/>
                </a:solidFill>
                <a:latin typeface="Grotesque" panose="020B0604020202020204" pitchFamily="34" charset="0"/>
                <a:ea typeface="+mn-ea"/>
                <a:cs typeface="+mn-cs"/>
              </a:rPr>
              <a:t>Resources:</a:t>
            </a:r>
            <a:endParaRPr lang="en-AU" b="1" dirty="0">
              <a:solidFill>
                <a:srgbClr val="003399"/>
              </a:solidFill>
              <a:latin typeface="Grotesque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465" y="1877625"/>
            <a:ext cx="3525326" cy="17626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5299" y="4208988"/>
            <a:ext cx="3612832" cy="13137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19875" y="1316196"/>
            <a:ext cx="3465666" cy="11900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30607" y="3135945"/>
            <a:ext cx="3454934" cy="166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78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69B2AFE-BE0F-4B93-BDF2-92DA466259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040" y="0"/>
            <a:ext cx="1222207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0EEC97-1850-46B4-9C65-885F87877AC6}"/>
              </a:ext>
            </a:extLst>
          </p:cNvPr>
          <p:cNvSpPr txBox="1"/>
          <p:nvPr/>
        </p:nvSpPr>
        <p:spPr>
          <a:xfrm>
            <a:off x="2381250" y="1851623"/>
            <a:ext cx="655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dirty="0">
                <a:solidFill>
                  <a:schemeClr val="bg1"/>
                </a:solidFill>
                <a:latin typeface="Grotesque" panose="020B0504020202020204" pitchFamily="34" charset="0"/>
              </a:rPr>
              <a:t>Employer Expectations</a:t>
            </a:r>
          </a:p>
        </p:txBody>
      </p:sp>
    </p:spTree>
    <p:extLst>
      <p:ext uri="{BB962C8B-B14F-4D97-AF65-F5344CB8AC3E}">
        <p14:creationId xmlns:p14="http://schemas.microsoft.com/office/powerpoint/2010/main" val="25322577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64AC4F6D-1D13-41FA-8054-4E24D17B9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4465"/>
            <a:ext cx="10515600" cy="701731"/>
          </a:xfr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3399"/>
                </a:solidFill>
                <a:latin typeface="Grotesque" panose="020B0604020202020204" pitchFamily="34" charset="0"/>
                <a:ea typeface="+mn-ea"/>
                <a:cs typeface="+mn-cs"/>
              </a:rPr>
              <a:t>Support:</a:t>
            </a:r>
            <a:endParaRPr lang="en-AU" b="1" dirty="0">
              <a:solidFill>
                <a:srgbClr val="003399"/>
              </a:solidFill>
              <a:latin typeface="Grotesque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1445" y="1690688"/>
            <a:ext cx="10515600" cy="5167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/>
              <a:t>You can access the Skills &amp; Jobs Centres at Box Hill Institute by:</a:t>
            </a:r>
          </a:p>
          <a:p>
            <a:pPr marL="0" indent="0" algn="ctr">
              <a:buNone/>
            </a:pPr>
            <a:endParaRPr lang="en-AU" sz="700" dirty="0"/>
          </a:p>
          <a:p>
            <a:pPr marL="0" indent="0" algn="ctr">
              <a:buNone/>
            </a:pPr>
            <a:endParaRPr lang="en-AU" sz="1100" dirty="0"/>
          </a:p>
          <a:p>
            <a:pPr marL="0" indent="0" algn="ctr">
              <a:buNone/>
            </a:pPr>
            <a:r>
              <a:rPr lang="en-AU" sz="3200" dirty="0"/>
              <a:t>8892 1350</a:t>
            </a:r>
          </a:p>
          <a:p>
            <a:pPr marL="0" indent="0" algn="ctr">
              <a:buNone/>
            </a:pPr>
            <a:endParaRPr lang="en-AU" sz="1100" dirty="0"/>
          </a:p>
          <a:p>
            <a:pPr marL="0" indent="0" algn="ctr">
              <a:buNone/>
            </a:pPr>
            <a:endParaRPr lang="en-AU" sz="700" dirty="0"/>
          </a:p>
          <a:p>
            <a:pPr marL="0" indent="0" algn="ctr">
              <a:buNone/>
            </a:pPr>
            <a:r>
              <a:rPr lang="en-AU" sz="3200" dirty="0"/>
              <a:t>sajc.elgar@boxhill.edu.au</a:t>
            </a:r>
          </a:p>
          <a:p>
            <a:pPr marL="0" indent="0" algn="ctr">
              <a:buNone/>
            </a:pPr>
            <a:endParaRPr lang="en-AU" sz="3200" dirty="0"/>
          </a:p>
          <a:p>
            <a:pPr marL="0" indent="0" algn="r">
              <a:buNone/>
            </a:pPr>
            <a:r>
              <a:rPr lang="en-AU" sz="3200" dirty="0"/>
              <a:t>boxhill.edu.au/events/skills-and-jobs-centre-bookings/</a:t>
            </a:r>
          </a:p>
          <a:p>
            <a:pPr marL="0" indent="0" algn="ctr">
              <a:buNone/>
            </a:pPr>
            <a:endParaRPr lang="en-AU" sz="3600" dirty="0"/>
          </a:p>
          <a:p>
            <a:pPr marL="0" indent="0" algn="ctr">
              <a:buNone/>
            </a:pPr>
            <a:endParaRPr lang="en-AU" sz="3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2989" y="2682024"/>
            <a:ext cx="606385" cy="6347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5957" y="3685628"/>
            <a:ext cx="666846" cy="7036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0245" y="4871258"/>
            <a:ext cx="775855" cy="6234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7073" y="451125"/>
            <a:ext cx="357187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08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val 56">
            <a:extLst>
              <a:ext uri="{FF2B5EF4-FFF2-40B4-BE49-F238E27FC236}">
                <a16:creationId xmlns:a16="http://schemas.microsoft.com/office/drawing/2014/main" id="{1A5740D7-894E-4D61-AABB-2D428EF3E217}"/>
              </a:ext>
            </a:extLst>
          </p:cNvPr>
          <p:cNvSpPr/>
          <p:nvPr/>
        </p:nvSpPr>
        <p:spPr>
          <a:xfrm>
            <a:off x="9166251" y="3811280"/>
            <a:ext cx="1219200" cy="1219200"/>
          </a:xfrm>
          <a:prstGeom prst="ellipse">
            <a:avLst/>
          </a:prstGeom>
          <a:solidFill>
            <a:srgbClr val="00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131F643-785D-4EF5-AECE-4B5A788DBD49}"/>
              </a:ext>
            </a:extLst>
          </p:cNvPr>
          <p:cNvSpPr/>
          <p:nvPr/>
        </p:nvSpPr>
        <p:spPr>
          <a:xfrm>
            <a:off x="3679460" y="3811280"/>
            <a:ext cx="1219200" cy="1219200"/>
          </a:xfrm>
          <a:prstGeom prst="ellipse">
            <a:avLst/>
          </a:prstGeom>
          <a:solidFill>
            <a:srgbClr val="33CC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5297A9C6-C4F4-47D4-9F45-AB43C58A2A66}"/>
              </a:ext>
            </a:extLst>
          </p:cNvPr>
          <p:cNvSpPr/>
          <p:nvPr/>
        </p:nvSpPr>
        <p:spPr>
          <a:xfrm>
            <a:off x="6422856" y="3811280"/>
            <a:ext cx="1219200" cy="12192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83F9369-3950-4911-93D1-7F6CFE413D77}"/>
              </a:ext>
            </a:extLst>
          </p:cNvPr>
          <p:cNvSpPr/>
          <p:nvPr/>
        </p:nvSpPr>
        <p:spPr>
          <a:xfrm>
            <a:off x="10348599" y="1409542"/>
            <a:ext cx="1219200" cy="1219200"/>
          </a:xfrm>
          <a:prstGeom prst="ellipse">
            <a:avLst/>
          </a:prstGeom>
          <a:solidFill>
            <a:srgbClr val="00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6187CC9-728C-430E-AC1C-644EAA3BA58B}"/>
              </a:ext>
            </a:extLst>
          </p:cNvPr>
          <p:cNvSpPr/>
          <p:nvPr/>
        </p:nvSpPr>
        <p:spPr>
          <a:xfrm>
            <a:off x="605773" y="1409542"/>
            <a:ext cx="1219200" cy="1219200"/>
          </a:xfrm>
          <a:prstGeom prst="ellipse">
            <a:avLst/>
          </a:prstGeom>
          <a:solidFill>
            <a:srgbClr val="00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779C9E8-F24A-48F4-B363-DB30B51C589E}"/>
              </a:ext>
            </a:extLst>
          </p:cNvPr>
          <p:cNvSpPr/>
          <p:nvPr/>
        </p:nvSpPr>
        <p:spPr>
          <a:xfrm>
            <a:off x="3041479" y="1409542"/>
            <a:ext cx="1219200" cy="1219200"/>
          </a:xfrm>
          <a:prstGeom prst="ellipse">
            <a:avLst/>
          </a:prstGeom>
          <a:solidFill>
            <a:srgbClr val="FF7C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1422805-2D8A-4F25-B643-F86C1F29B042}"/>
              </a:ext>
            </a:extLst>
          </p:cNvPr>
          <p:cNvSpPr/>
          <p:nvPr/>
        </p:nvSpPr>
        <p:spPr>
          <a:xfrm>
            <a:off x="5477185" y="1409542"/>
            <a:ext cx="1219200" cy="1219200"/>
          </a:xfrm>
          <a:prstGeom prst="ellipse">
            <a:avLst/>
          </a:prstGeom>
          <a:solidFill>
            <a:srgbClr val="33CC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271D55-6B93-4863-8C27-842DF7B8E6AB}"/>
              </a:ext>
            </a:extLst>
          </p:cNvPr>
          <p:cNvSpPr txBox="1">
            <a:spLocks/>
          </p:cNvSpPr>
          <p:nvPr/>
        </p:nvSpPr>
        <p:spPr>
          <a:xfrm>
            <a:off x="753534" y="203010"/>
            <a:ext cx="105156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>
                <a:solidFill>
                  <a:srgbClr val="003399"/>
                </a:solidFill>
                <a:latin typeface="Grotesque" panose="020B0604020202020204" pitchFamily="34" charset="0"/>
                <a:ea typeface="+mn-ea"/>
                <a:cs typeface="+mn-cs"/>
              </a:rPr>
              <a:t>Employability skills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989764-FF5A-4B56-A5F3-C14A7A4769C1}"/>
              </a:ext>
            </a:extLst>
          </p:cNvPr>
          <p:cNvSpPr txBox="1"/>
          <p:nvPr/>
        </p:nvSpPr>
        <p:spPr>
          <a:xfrm>
            <a:off x="10239741" y="2904309"/>
            <a:ext cx="1436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003399"/>
                </a:solidFill>
              </a:rPr>
              <a:t>Resilience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537131E-5350-4CB4-9D61-1B8C095E4211}"/>
              </a:ext>
            </a:extLst>
          </p:cNvPr>
          <p:cNvSpPr txBox="1"/>
          <p:nvPr/>
        </p:nvSpPr>
        <p:spPr>
          <a:xfrm>
            <a:off x="2853630" y="2963317"/>
            <a:ext cx="20957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rgbClr val="003399"/>
                </a:solidFill>
              </a:defRPr>
            </a:lvl1pPr>
          </a:lstStyle>
          <a:p>
            <a:r>
              <a:rPr lang="en-AU" dirty="0"/>
              <a:t>Communication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74F3FB5-D87D-4107-B848-E49A336810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25" y="1579882"/>
            <a:ext cx="872495" cy="87249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803739A-E301-454B-B8E3-B9DC18AF7E9F}"/>
              </a:ext>
            </a:extLst>
          </p:cNvPr>
          <p:cNvSpPr txBox="1"/>
          <p:nvPr/>
        </p:nvSpPr>
        <p:spPr>
          <a:xfrm>
            <a:off x="458081" y="2963317"/>
            <a:ext cx="1691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rgbClr val="003399"/>
                </a:solidFill>
              </a:defRPr>
            </a:lvl1pPr>
          </a:lstStyle>
          <a:p>
            <a:r>
              <a:rPr lang="en-AU" dirty="0"/>
              <a:t>Thinking Skills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708AF4-3446-46AA-91CC-82D66D5A35D4}"/>
              </a:ext>
            </a:extLst>
          </p:cNvPr>
          <p:cNvSpPr txBox="1"/>
          <p:nvPr/>
        </p:nvSpPr>
        <p:spPr>
          <a:xfrm>
            <a:off x="6442245" y="5189723"/>
            <a:ext cx="1436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rgbClr val="003399"/>
                </a:solidFill>
              </a:defRPr>
            </a:lvl1pPr>
          </a:lstStyle>
          <a:p>
            <a:r>
              <a:rPr lang="en-AU" dirty="0"/>
              <a:t>Teamwork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8454B66-2734-443B-B7BB-F696D1C244ED}"/>
              </a:ext>
            </a:extLst>
          </p:cNvPr>
          <p:cNvSpPr txBox="1"/>
          <p:nvPr/>
        </p:nvSpPr>
        <p:spPr>
          <a:xfrm>
            <a:off x="5413659" y="2963317"/>
            <a:ext cx="1436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rgbClr val="003399"/>
                </a:solidFill>
              </a:defRPr>
            </a:lvl1pPr>
          </a:lstStyle>
          <a:p>
            <a:pPr algn="ctr"/>
            <a:r>
              <a:rPr lang="en-AU" dirty="0"/>
              <a:t>Willingness to Learn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3FA1C380-5AA7-4DE8-AF89-3D62FB29ED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486" y="1509315"/>
            <a:ext cx="918385" cy="91838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1B8B7BC-FE96-414E-AB32-CED73CC75A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923" y="1607289"/>
            <a:ext cx="815236" cy="815236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4F67C035-42B8-4213-8640-6D08E15AECF1}"/>
              </a:ext>
            </a:extLst>
          </p:cNvPr>
          <p:cNvSpPr txBox="1"/>
          <p:nvPr/>
        </p:nvSpPr>
        <p:spPr>
          <a:xfrm>
            <a:off x="3376660" y="5189723"/>
            <a:ext cx="2198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rgbClr val="003399"/>
                </a:solidFill>
              </a:defRPr>
            </a:lvl1pPr>
          </a:lstStyle>
          <a:p>
            <a:r>
              <a:rPr lang="en-AU" dirty="0"/>
              <a:t>Self-management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B8C13B-1053-40C4-B586-776A0CF54357}"/>
              </a:ext>
            </a:extLst>
          </p:cNvPr>
          <p:cNvSpPr txBox="1"/>
          <p:nvPr/>
        </p:nvSpPr>
        <p:spPr>
          <a:xfrm>
            <a:off x="779125" y="5189723"/>
            <a:ext cx="2056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rgbClr val="003399"/>
                </a:solidFill>
              </a:defRPr>
            </a:lvl1pPr>
          </a:lstStyle>
          <a:p>
            <a:r>
              <a:rPr lang="en-AU" dirty="0"/>
              <a:t>Positive Attitude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EBC72193-B373-433E-9BD6-5EC1C0EC5F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388" y="3922721"/>
            <a:ext cx="907795" cy="907795"/>
          </a:xfrm>
          <a:prstGeom prst="rect">
            <a:avLst/>
          </a:prstGeom>
        </p:spPr>
      </p:pic>
      <p:sp>
        <p:nvSpPr>
          <p:cNvPr id="36" name="Oval 35">
            <a:extLst>
              <a:ext uri="{FF2B5EF4-FFF2-40B4-BE49-F238E27FC236}">
                <a16:creationId xmlns:a16="http://schemas.microsoft.com/office/drawing/2014/main" id="{EBB44C03-1149-49AC-89DC-6B2FE1373203}"/>
              </a:ext>
            </a:extLst>
          </p:cNvPr>
          <p:cNvSpPr/>
          <p:nvPr/>
        </p:nvSpPr>
        <p:spPr>
          <a:xfrm>
            <a:off x="7912891" y="1409542"/>
            <a:ext cx="1219200" cy="12192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DAAAC1E1-7148-4A94-9890-112F49CA1CA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406" y="3919875"/>
            <a:ext cx="900100" cy="90010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CEB31FA2-AB10-467C-9C87-24278A79FA2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019" y="1635298"/>
            <a:ext cx="730359" cy="730359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99645A84-2041-4D21-9395-26BDD57F1779}"/>
              </a:ext>
            </a:extLst>
          </p:cNvPr>
          <p:cNvSpPr txBox="1"/>
          <p:nvPr/>
        </p:nvSpPr>
        <p:spPr>
          <a:xfrm>
            <a:off x="8920784" y="5189723"/>
            <a:ext cx="1899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rgbClr val="003399"/>
                </a:solidFill>
              </a:defRPr>
            </a:lvl1pPr>
          </a:lstStyle>
          <a:p>
            <a:r>
              <a:rPr lang="en-AU" dirty="0"/>
              <a:t>Problem Solving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0E2B820-A298-4457-9FE6-DD74136978FF}"/>
              </a:ext>
            </a:extLst>
          </p:cNvPr>
          <p:cNvSpPr txBox="1"/>
          <p:nvPr/>
        </p:nvSpPr>
        <p:spPr>
          <a:xfrm>
            <a:off x="7595351" y="2920444"/>
            <a:ext cx="1899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rgbClr val="003399"/>
                </a:solidFill>
              </a:defRPr>
            </a:lvl1pPr>
          </a:lstStyle>
          <a:p>
            <a:pPr algn="ctr"/>
            <a:r>
              <a:rPr lang="en-AU" dirty="0"/>
              <a:t>Time Management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76A1894E-F784-4FDF-B748-BBBE48FCE5D8}"/>
              </a:ext>
            </a:extLst>
          </p:cNvPr>
          <p:cNvSpPr/>
          <p:nvPr/>
        </p:nvSpPr>
        <p:spPr>
          <a:xfrm>
            <a:off x="936064" y="3811280"/>
            <a:ext cx="1219200" cy="1219200"/>
          </a:xfrm>
          <a:prstGeom prst="ellipse">
            <a:avLst/>
          </a:prstGeom>
          <a:solidFill>
            <a:srgbClr val="FF7C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15CD79B0-1387-4F0F-996E-693C4AAA5A8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487" y="4068984"/>
            <a:ext cx="883937" cy="883937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EA774601-90B2-4B19-B4C1-EB70AFCD568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0813" y="1596426"/>
            <a:ext cx="761584" cy="761584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BA816BC6-03A2-468F-AD1D-8B3506E6679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559" y="3909334"/>
            <a:ext cx="921182" cy="92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15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30BB217-F88E-44BB-BC13-9026BCAFF437}"/>
              </a:ext>
            </a:extLst>
          </p:cNvPr>
          <p:cNvSpPr txBox="1">
            <a:spLocks/>
          </p:cNvSpPr>
          <p:nvPr/>
        </p:nvSpPr>
        <p:spPr>
          <a:xfrm>
            <a:off x="753534" y="203010"/>
            <a:ext cx="105156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>
                <a:solidFill>
                  <a:srgbClr val="003399"/>
                </a:solidFill>
                <a:latin typeface="Grotesque" panose="020B0604020202020204" pitchFamily="34" charset="0"/>
                <a:ea typeface="+mn-ea"/>
                <a:cs typeface="+mn-cs"/>
              </a:rPr>
              <a:t>What does the data say?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E12153F-BB5D-4DC1-9AD8-01037F223338}"/>
              </a:ext>
            </a:extLst>
          </p:cNvPr>
          <p:cNvSpPr txBox="1">
            <a:spLocks/>
          </p:cNvSpPr>
          <p:nvPr/>
        </p:nvSpPr>
        <p:spPr>
          <a:xfrm>
            <a:off x="631602" y="1224066"/>
            <a:ext cx="3034695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solidFill>
                  <a:srgbClr val="FF7C80"/>
                </a:solidFill>
                <a:latin typeface="Grotesque" panose="020B0604020202020204" pitchFamily="34" charset="0"/>
                <a:ea typeface="+mn-ea"/>
                <a:cs typeface="+mn-cs"/>
              </a:rPr>
              <a:t>Employers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25B9C5B-0ABA-41B0-8164-73163B4AE69D}"/>
              </a:ext>
            </a:extLst>
          </p:cNvPr>
          <p:cNvSpPr txBox="1">
            <a:spLocks/>
          </p:cNvSpPr>
          <p:nvPr/>
        </p:nvSpPr>
        <p:spPr>
          <a:xfrm>
            <a:off x="7241419" y="1249532"/>
            <a:ext cx="4112381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solidFill>
                  <a:srgbClr val="FF7C80"/>
                </a:solidFill>
                <a:latin typeface="Grotesque" panose="020B0604020202020204" pitchFamily="34" charset="0"/>
                <a:ea typeface="+mn-ea"/>
                <a:cs typeface="+mn-cs"/>
              </a:rPr>
              <a:t>Young People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ED302DA-7755-4A85-AF8B-91C414DEA180}"/>
              </a:ext>
            </a:extLst>
          </p:cNvPr>
          <p:cNvSpPr/>
          <p:nvPr/>
        </p:nvSpPr>
        <p:spPr>
          <a:xfrm>
            <a:off x="1634527" y="2272666"/>
            <a:ext cx="2687102" cy="2559366"/>
          </a:xfrm>
          <a:prstGeom prst="ellipse">
            <a:avLst/>
          </a:prstGeom>
          <a:solidFill>
            <a:srgbClr val="33CC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1ACE94-2355-4EDB-A0B1-08AA88B509DD}"/>
              </a:ext>
            </a:extLst>
          </p:cNvPr>
          <p:cNvSpPr txBox="1"/>
          <p:nvPr/>
        </p:nvSpPr>
        <p:spPr>
          <a:xfrm>
            <a:off x="2107595" y="2952184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b="1" dirty="0">
                <a:solidFill>
                  <a:srgbClr val="002060"/>
                </a:solidFill>
              </a:rPr>
              <a:t>72%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9550B4-C1A6-4893-ABBD-58706D9B6612}"/>
              </a:ext>
            </a:extLst>
          </p:cNvPr>
          <p:cNvSpPr txBox="1"/>
          <p:nvPr/>
        </p:nvSpPr>
        <p:spPr>
          <a:xfrm>
            <a:off x="511629" y="4882167"/>
            <a:ext cx="6096000" cy="1711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AU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AU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responding employers in the Department of Employment, skills, small and family businesses 2018 Survey valued </a:t>
            </a:r>
            <a:r>
              <a:rPr lang="en-AU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skills such as punctuality, professionalism, good communication, personal presentation and teamwork over technical skills</a:t>
            </a:r>
            <a:endParaRPr lang="en-A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B686250-5FCA-4E83-B6DE-0BAB50F4827A}"/>
              </a:ext>
            </a:extLst>
          </p:cNvPr>
          <p:cNvSpPr txBox="1">
            <a:spLocks/>
          </p:cNvSpPr>
          <p:nvPr/>
        </p:nvSpPr>
        <p:spPr>
          <a:xfrm>
            <a:off x="5430157" y="3009826"/>
            <a:ext cx="1438729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5400" dirty="0">
                <a:solidFill>
                  <a:srgbClr val="FF7C80"/>
                </a:solidFill>
                <a:latin typeface="Grotesque" panose="020B0604020202020204" pitchFamily="34" charset="0"/>
                <a:ea typeface="+mn-ea"/>
                <a:cs typeface="+mn-cs"/>
              </a:rPr>
              <a:t>VS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4CDC1A-8769-44E5-BC01-9927C052435C}"/>
              </a:ext>
            </a:extLst>
          </p:cNvPr>
          <p:cNvSpPr txBox="1"/>
          <p:nvPr/>
        </p:nvSpPr>
        <p:spPr>
          <a:xfrm>
            <a:off x="7409846" y="4906738"/>
            <a:ext cx="4270525" cy="102592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spcAft>
                <a:spcPts val="800"/>
              </a:spcAft>
              <a:defRPr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AU" dirty="0"/>
              <a:t>of young people in an Indeed study</a:t>
            </a:r>
          </a:p>
          <a:p>
            <a:pPr>
              <a:lnSpc>
                <a:spcPct val="100000"/>
              </a:lnSpc>
            </a:pPr>
            <a:r>
              <a:rPr lang="en-AU" dirty="0"/>
              <a:t> feared not having enough relevant experience to apply for a role.   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7D52EE-A15C-421B-9716-3D691C5101B9}"/>
              </a:ext>
            </a:extLst>
          </p:cNvPr>
          <p:cNvSpPr/>
          <p:nvPr/>
        </p:nvSpPr>
        <p:spPr>
          <a:xfrm>
            <a:off x="7621669" y="2330308"/>
            <a:ext cx="2687102" cy="2559366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1CC3AD-3ADC-44E8-84DE-2D9EF7B3047B}"/>
              </a:ext>
            </a:extLst>
          </p:cNvPr>
          <p:cNvSpPr txBox="1"/>
          <p:nvPr/>
        </p:nvSpPr>
        <p:spPr>
          <a:xfrm>
            <a:off x="8094737" y="3009826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b="1" dirty="0">
                <a:solidFill>
                  <a:srgbClr val="002060"/>
                </a:solidFill>
              </a:rPr>
              <a:t>32%</a:t>
            </a:r>
          </a:p>
        </p:txBody>
      </p:sp>
    </p:spTree>
    <p:extLst>
      <p:ext uri="{BB962C8B-B14F-4D97-AF65-F5344CB8AC3E}">
        <p14:creationId xmlns:p14="http://schemas.microsoft.com/office/powerpoint/2010/main" val="403557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DAF835-2D55-4DBD-9E36-959B1001DC50}"/>
              </a:ext>
            </a:extLst>
          </p:cNvPr>
          <p:cNvSpPr txBox="1"/>
          <p:nvPr/>
        </p:nvSpPr>
        <p:spPr>
          <a:xfrm>
            <a:off x="2339946" y="5370324"/>
            <a:ext cx="142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/>
              <a:t>Employability Skills*</a:t>
            </a:r>
          </a:p>
          <a:p>
            <a:pPr algn="ctr"/>
            <a:endParaRPr lang="en-AU" sz="1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94CBBD-CC47-44BA-82F0-2A11587629C8}"/>
              </a:ext>
            </a:extLst>
          </p:cNvPr>
          <p:cNvSpPr txBox="1"/>
          <p:nvPr/>
        </p:nvSpPr>
        <p:spPr>
          <a:xfrm>
            <a:off x="4699037" y="5370324"/>
            <a:ext cx="965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/>
              <a:t>Technical Skills</a:t>
            </a:r>
          </a:p>
          <a:p>
            <a:pPr algn="ctr"/>
            <a:endParaRPr lang="en-AU" sz="16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5D5194-B757-4C0B-9F06-593AFDDFDC7C}"/>
              </a:ext>
            </a:extLst>
          </p:cNvPr>
          <p:cNvSpPr txBox="1"/>
          <p:nvPr/>
        </p:nvSpPr>
        <p:spPr>
          <a:xfrm>
            <a:off x="8724948" y="5370324"/>
            <a:ext cx="1127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/>
              <a:t>Numeracy Skills</a:t>
            </a:r>
          </a:p>
          <a:p>
            <a:pPr algn="ctr"/>
            <a:endParaRPr lang="en-AU" sz="1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564479-501E-4907-BFAC-F2A83C9B92A8}"/>
              </a:ext>
            </a:extLst>
          </p:cNvPr>
          <p:cNvSpPr txBox="1"/>
          <p:nvPr/>
        </p:nvSpPr>
        <p:spPr>
          <a:xfrm>
            <a:off x="6875496" y="5370324"/>
            <a:ext cx="866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/>
              <a:t>Literacy Skills</a:t>
            </a:r>
          </a:p>
          <a:p>
            <a:pPr algn="ctr"/>
            <a:endParaRPr lang="en-AU" sz="1600" b="1" dirty="0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6E9A647A-55FC-46E4-94B0-C226A27334BF}"/>
              </a:ext>
            </a:extLst>
          </p:cNvPr>
          <p:cNvSpPr/>
          <p:nvPr/>
        </p:nvSpPr>
        <p:spPr>
          <a:xfrm>
            <a:off x="2380992" y="6320994"/>
            <a:ext cx="108000" cy="108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600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C4DE91B9-1B57-45EA-8F9A-8CF3E2BB9FC0}"/>
              </a:ext>
            </a:extLst>
          </p:cNvPr>
          <p:cNvSpPr/>
          <p:nvPr/>
        </p:nvSpPr>
        <p:spPr>
          <a:xfrm>
            <a:off x="8151529" y="6320994"/>
            <a:ext cx="108000" cy="108000"/>
          </a:xfrm>
          <a:prstGeom prst="cub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41B6712F-9413-4A99-85E9-AAC706134056}"/>
              </a:ext>
            </a:extLst>
          </p:cNvPr>
          <p:cNvSpPr/>
          <p:nvPr/>
        </p:nvSpPr>
        <p:spPr>
          <a:xfrm>
            <a:off x="6114798" y="6320994"/>
            <a:ext cx="108000" cy="108000"/>
          </a:xfrm>
          <a:prstGeom prst="cub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CC560AD1-D032-4551-8DCF-D27C84D1B0D5}"/>
              </a:ext>
            </a:extLst>
          </p:cNvPr>
          <p:cNvSpPr/>
          <p:nvPr/>
        </p:nvSpPr>
        <p:spPr>
          <a:xfrm>
            <a:off x="4260960" y="6320994"/>
            <a:ext cx="108000" cy="108000"/>
          </a:xfrm>
          <a:prstGeom prst="cub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6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CE0992E-AFFB-4076-85D4-6F2E60D1B835}"/>
              </a:ext>
            </a:extLst>
          </p:cNvPr>
          <p:cNvGrpSpPr/>
          <p:nvPr/>
        </p:nvGrpSpPr>
        <p:grpSpPr>
          <a:xfrm>
            <a:off x="2383828" y="1904297"/>
            <a:ext cx="7818682" cy="3391187"/>
            <a:chOff x="4373318" y="2223097"/>
            <a:chExt cx="6256582" cy="228278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FB1D421-651E-4FE8-8C41-EC3F2503AEB9}"/>
                </a:ext>
              </a:extLst>
            </p:cNvPr>
            <p:cNvCxnSpPr/>
            <p:nvPr/>
          </p:nvCxnSpPr>
          <p:spPr>
            <a:xfrm>
              <a:off x="4373318" y="3697493"/>
              <a:ext cx="625658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BF14ECF-5DFD-462E-9B1F-40CC2E0B3F05}"/>
                </a:ext>
              </a:extLst>
            </p:cNvPr>
            <p:cNvCxnSpPr/>
            <p:nvPr/>
          </p:nvCxnSpPr>
          <p:spPr>
            <a:xfrm>
              <a:off x="4373318" y="2223097"/>
              <a:ext cx="625658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FA9F7F5-BD13-495E-86B8-C226614AD9B3}"/>
                </a:ext>
              </a:extLst>
            </p:cNvPr>
            <p:cNvCxnSpPr/>
            <p:nvPr/>
          </p:nvCxnSpPr>
          <p:spPr>
            <a:xfrm>
              <a:off x="4373318" y="4434690"/>
              <a:ext cx="625658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578FAD55-1F32-44A0-A08E-7F2CA7AB5349}"/>
                </a:ext>
              </a:extLst>
            </p:cNvPr>
            <p:cNvSpPr/>
            <p:nvPr/>
          </p:nvSpPr>
          <p:spPr>
            <a:xfrm>
              <a:off x="4609726" y="2901820"/>
              <a:ext cx="180000" cy="1565539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864E163-E28D-4992-8792-53B523728FDF}"/>
                </a:ext>
              </a:extLst>
            </p:cNvPr>
            <p:cNvSpPr txBox="1"/>
            <p:nvPr/>
          </p:nvSpPr>
          <p:spPr>
            <a:xfrm>
              <a:off x="6898808" y="3288941"/>
              <a:ext cx="4255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/>
                <a:t>6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6CB906E-4188-48B2-9207-C4ACE7302851}"/>
                </a:ext>
              </a:extLst>
            </p:cNvPr>
            <p:cNvSpPr txBox="1"/>
            <p:nvPr/>
          </p:nvSpPr>
          <p:spPr>
            <a:xfrm>
              <a:off x="7975281" y="3212897"/>
              <a:ext cx="4255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/>
                <a:t>7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3D4B501-8385-4A36-BB45-77CD3E6E0057}"/>
                </a:ext>
              </a:extLst>
            </p:cNvPr>
            <p:cNvSpPr txBox="1"/>
            <p:nvPr/>
          </p:nvSpPr>
          <p:spPr>
            <a:xfrm>
              <a:off x="6672002" y="3930712"/>
              <a:ext cx="4255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/>
                <a:t>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AF8BB02-00D3-4BE2-B8E0-E28EAAFEC3AB}"/>
                </a:ext>
              </a:extLst>
            </p:cNvPr>
            <p:cNvSpPr txBox="1"/>
            <p:nvPr/>
          </p:nvSpPr>
          <p:spPr>
            <a:xfrm>
              <a:off x="9628030" y="4052479"/>
              <a:ext cx="4255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/>
                <a:t>1</a:t>
              </a:r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9D523F27-C5A8-48B4-95AB-1E6B47E139C4}"/>
                </a:ext>
              </a:extLst>
            </p:cNvPr>
            <p:cNvSpPr/>
            <p:nvPr/>
          </p:nvSpPr>
          <p:spPr>
            <a:xfrm>
              <a:off x="4844864" y="4173452"/>
              <a:ext cx="180000" cy="293907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BAD04C2-27F9-4E58-BEC0-248BAE46FCE6}"/>
                </a:ext>
              </a:extLst>
            </p:cNvPr>
            <p:cNvSpPr txBox="1"/>
            <p:nvPr/>
          </p:nvSpPr>
          <p:spPr>
            <a:xfrm>
              <a:off x="6201603" y="3930712"/>
              <a:ext cx="4255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/>
                <a:t>2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1A2E916-AA0A-49D3-80F6-E52B37E28176}"/>
                </a:ext>
              </a:extLst>
            </p:cNvPr>
            <p:cNvCxnSpPr/>
            <p:nvPr/>
          </p:nvCxnSpPr>
          <p:spPr>
            <a:xfrm>
              <a:off x="4373318" y="2960295"/>
              <a:ext cx="625658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51A8F4C-5C98-4526-85E2-F9FB2199671A}"/>
                </a:ext>
              </a:extLst>
            </p:cNvPr>
            <p:cNvSpPr txBox="1"/>
            <p:nvPr/>
          </p:nvSpPr>
          <p:spPr>
            <a:xfrm>
              <a:off x="4552220" y="2644239"/>
              <a:ext cx="4255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/>
                <a:t>11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7E1FCD9-609E-40C4-B1E9-34D108EC3392}"/>
                </a:ext>
              </a:extLst>
            </p:cNvPr>
            <p:cNvSpPr txBox="1"/>
            <p:nvPr/>
          </p:nvSpPr>
          <p:spPr>
            <a:xfrm>
              <a:off x="4801228" y="3930712"/>
              <a:ext cx="4255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/>
                <a:t>2</a:t>
              </a:r>
            </a:p>
          </p:txBody>
        </p:sp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6B0D4A40-0661-4498-A467-AB5C36BAC713}"/>
                </a:ext>
              </a:extLst>
            </p:cNvPr>
            <p:cNvSpPr/>
            <p:nvPr/>
          </p:nvSpPr>
          <p:spPr>
            <a:xfrm>
              <a:off x="6224194" y="4173452"/>
              <a:ext cx="180000" cy="293907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/>
            </a:p>
          </p:txBody>
        </p:sp>
        <p:sp>
          <p:nvSpPr>
            <p:cNvPr id="27" name="Cube 26">
              <a:extLst>
                <a:ext uri="{FF2B5EF4-FFF2-40B4-BE49-F238E27FC236}">
                  <a16:creationId xmlns:a16="http://schemas.microsoft.com/office/drawing/2014/main" id="{A82F2402-8D5E-4448-9FDC-BDEEA4B4EC3A}"/>
                </a:ext>
              </a:extLst>
            </p:cNvPr>
            <p:cNvSpPr/>
            <p:nvPr/>
          </p:nvSpPr>
          <p:spPr>
            <a:xfrm>
              <a:off x="6971604" y="3575295"/>
              <a:ext cx="180000" cy="892064"/>
            </a:xfrm>
            <a:prstGeom prst="cub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8" name="Cube 27">
              <a:extLst>
                <a:ext uri="{FF2B5EF4-FFF2-40B4-BE49-F238E27FC236}">
                  <a16:creationId xmlns:a16="http://schemas.microsoft.com/office/drawing/2014/main" id="{76E8030C-9401-4AB2-A747-BFE4EB7F1B43}"/>
                </a:ext>
              </a:extLst>
            </p:cNvPr>
            <p:cNvSpPr/>
            <p:nvPr/>
          </p:nvSpPr>
          <p:spPr>
            <a:xfrm>
              <a:off x="6701977" y="4173452"/>
              <a:ext cx="180000" cy="293907"/>
            </a:xfrm>
            <a:prstGeom prst="cube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D3A8425F-1FCA-47E2-A091-93D0A9DDA640}"/>
                </a:ext>
              </a:extLst>
            </p:cNvPr>
            <p:cNvSpPr/>
            <p:nvPr/>
          </p:nvSpPr>
          <p:spPr>
            <a:xfrm>
              <a:off x="8041394" y="3472526"/>
              <a:ext cx="180000" cy="994833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2DAF3CE7-B4D9-4715-A07C-782772A46C2A}"/>
                </a:ext>
              </a:extLst>
            </p:cNvPr>
            <p:cNvSpPr/>
            <p:nvPr/>
          </p:nvSpPr>
          <p:spPr>
            <a:xfrm>
              <a:off x="8341189" y="3752129"/>
              <a:ext cx="180000" cy="715230"/>
            </a:xfrm>
            <a:prstGeom prst="cube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/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CFBB5EF8-E587-4E18-9CAA-B0DE588C7F60}"/>
                </a:ext>
              </a:extLst>
            </p:cNvPr>
            <p:cNvSpPr/>
            <p:nvPr/>
          </p:nvSpPr>
          <p:spPr>
            <a:xfrm>
              <a:off x="8576327" y="4290100"/>
              <a:ext cx="180000" cy="177259"/>
            </a:xfrm>
            <a:prstGeom prst="cub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/>
            </a:p>
          </p:txBody>
        </p:sp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40FF2EF1-3C96-4F77-8A97-F22CD06BF6CB}"/>
                </a:ext>
              </a:extLst>
            </p:cNvPr>
            <p:cNvSpPr/>
            <p:nvPr/>
          </p:nvSpPr>
          <p:spPr>
            <a:xfrm>
              <a:off x="9663775" y="4290100"/>
              <a:ext cx="180000" cy="17725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3" name="Cube 32">
              <a:extLst>
                <a:ext uri="{FF2B5EF4-FFF2-40B4-BE49-F238E27FC236}">
                  <a16:creationId xmlns:a16="http://schemas.microsoft.com/office/drawing/2014/main" id="{AD1735B1-42CC-496A-B285-76371155C061}"/>
                </a:ext>
              </a:extLst>
            </p:cNvPr>
            <p:cNvSpPr/>
            <p:nvPr/>
          </p:nvSpPr>
          <p:spPr>
            <a:xfrm>
              <a:off x="9963570" y="3557880"/>
              <a:ext cx="180000" cy="909479"/>
            </a:xfrm>
            <a:prstGeom prst="cube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/>
            </a:p>
          </p:txBody>
        </p:sp>
        <p:sp>
          <p:nvSpPr>
            <p:cNvPr id="34" name="Cube 33">
              <a:extLst>
                <a:ext uri="{FF2B5EF4-FFF2-40B4-BE49-F238E27FC236}">
                  <a16:creationId xmlns:a16="http://schemas.microsoft.com/office/drawing/2014/main" id="{5DE0CE38-2AB9-44AD-BCF3-A8758B3C6E28}"/>
                </a:ext>
              </a:extLst>
            </p:cNvPr>
            <p:cNvSpPr/>
            <p:nvPr/>
          </p:nvSpPr>
          <p:spPr>
            <a:xfrm>
              <a:off x="10198707" y="3546520"/>
              <a:ext cx="180000" cy="920839"/>
            </a:xfrm>
            <a:prstGeom prst="cub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/>
            </a:p>
          </p:txBody>
        </p:sp>
        <p:sp>
          <p:nvSpPr>
            <p:cNvPr id="35" name="Cube 34">
              <a:extLst>
                <a:ext uri="{FF2B5EF4-FFF2-40B4-BE49-F238E27FC236}">
                  <a16:creationId xmlns:a16="http://schemas.microsoft.com/office/drawing/2014/main" id="{423CE633-C714-4E8A-BDBF-76409A6887C4}"/>
                </a:ext>
              </a:extLst>
            </p:cNvPr>
            <p:cNvSpPr/>
            <p:nvPr/>
          </p:nvSpPr>
          <p:spPr>
            <a:xfrm>
              <a:off x="6441434" y="4051968"/>
              <a:ext cx="180000" cy="41539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1428062-CF21-46A1-8F99-2914FD104321}"/>
                </a:ext>
              </a:extLst>
            </p:cNvPr>
            <p:cNvSpPr txBox="1"/>
            <p:nvPr/>
          </p:nvSpPr>
          <p:spPr>
            <a:xfrm>
              <a:off x="6428837" y="3780891"/>
              <a:ext cx="4255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/>
                <a:t>3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1A3CBD7-EFDA-42B9-83D5-C40DEB74266F}"/>
                </a:ext>
              </a:extLst>
            </p:cNvPr>
            <p:cNvSpPr txBox="1"/>
            <p:nvPr/>
          </p:nvSpPr>
          <p:spPr>
            <a:xfrm>
              <a:off x="8304472" y="3460148"/>
              <a:ext cx="4255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/>
                <a:t>5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25394BC-2F8A-4C75-B728-B7A832260BA2}"/>
                </a:ext>
              </a:extLst>
            </p:cNvPr>
            <p:cNvSpPr txBox="1"/>
            <p:nvPr/>
          </p:nvSpPr>
          <p:spPr>
            <a:xfrm>
              <a:off x="8543557" y="4052479"/>
              <a:ext cx="4255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/>
                <a:t>1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AC62AB8-C002-4B9C-9871-7D5B284FB31F}"/>
                </a:ext>
              </a:extLst>
            </p:cNvPr>
            <p:cNvSpPr txBox="1"/>
            <p:nvPr/>
          </p:nvSpPr>
          <p:spPr>
            <a:xfrm>
              <a:off x="10204360" y="3288941"/>
              <a:ext cx="4255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/>
                <a:t>6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A30E03C-0829-4853-BDBF-80091D43C24F}"/>
                </a:ext>
              </a:extLst>
            </p:cNvPr>
            <p:cNvSpPr txBox="1"/>
            <p:nvPr/>
          </p:nvSpPr>
          <p:spPr>
            <a:xfrm>
              <a:off x="9957430" y="3288941"/>
              <a:ext cx="4255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/>
                <a:t>6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45C8223-58BC-4CBC-96D8-568089DF6CA7}"/>
                </a:ext>
              </a:extLst>
            </p:cNvPr>
            <p:cNvSpPr txBox="1"/>
            <p:nvPr/>
          </p:nvSpPr>
          <p:spPr>
            <a:xfrm>
              <a:off x="5085376" y="4259663"/>
              <a:ext cx="4255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/>
                <a:t>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793226F-9A27-4C20-A9CE-D7C5A72DFB0F}"/>
                </a:ext>
              </a:extLst>
            </p:cNvPr>
            <p:cNvSpPr txBox="1"/>
            <p:nvPr/>
          </p:nvSpPr>
          <p:spPr>
            <a:xfrm>
              <a:off x="5399115" y="4259663"/>
              <a:ext cx="4255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/>
                <a:t>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E5111D6-763C-413F-9B85-E0B61AA38942}"/>
                </a:ext>
              </a:extLst>
            </p:cNvPr>
            <p:cNvSpPr txBox="1"/>
            <p:nvPr/>
          </p:nvSpPr>
          <p:spPr>
            <a:xfrm>
              <a:off x="7694911" y="4259663"/>
              <a:ext cx="4255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/>
                <a:t>0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84F008C-5403-468E-AEDD-9B47AA3F5B15}"/>
                </a:ext>
              </a:extLst>
            </p:cNvPr>
            <p:cNvSpPr txBox="1"/>
            <p:nvPr/>
          </p:nvSpPr>
          <p:spPr>
            <a:xfrm>
              <a:off x="9370260" y="4259663"/>
              <a:ext cx="4255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/>
                <a:t>0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190C03B1-4621-4B9A-BCF1-F89D8923C560}"/>
              </a:ext>
            </a:extLst>
          </p:cNvPr>
          <p:cNvSpPr txBox="1"/>
          <p:nvPr/>
        </p:nvSpPr>
        <p:spPr>
          <a:xfrm>
            <a:off x="2532504" y="6205717"/>
            <a:ext cx="2089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# 1 priority skills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CA5DF5E-7208-4B1A-B878-3D5A3B552364}"/>
              </a:ext>
            </a:extLst>
          </p:cNvPr>
          <p:cNvSpPr txBox="1"/>
          <p:nvPr/>
        </p:nvSpPr>
        <p:spPr>
          <a:xfrm>
            <a:off x="4448773" y="6205717"/>
            <a:ext cx="1807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# 2 priority skills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A0C40C7-FF48-4FDE-B4AB-9CF366D887BC}"/>
              </a:ext>
            </a:extLst>
          </p:cNvPr>
          <p:cNvSpPr txBox="1"/>
          <p:nvPr/>
        </p:nvSpPr>
        <p:spPr>
          <a:xfrm>
            <a:off x="6268300" y="6205717"/>
            <a:ext cx="16567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# 3 priority skills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8B1FE2C-A48C-4067-A0F1-9CFBA9E2A247}"/>
              </a:ext>
            </a:extLst>
          </p:cNvPr>
          <p:cNvSpPr txBox="1"/>
          <p:nvPr/>
        </p:nvSpPr>
        <p:spPr>
          <a:xfrm>
            <a:off x="8260751" y="6205717"/>
            <a:ext cx="2129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# 4 priority skills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7C6E0F2-3A56-4949-938F-8125B0CB02F6}"/>
              </a:ext>
            </a:extLst>
          </p:cNvPr>
          <p:cNvSpPr txBox="1"/>
          <p:nvPr/>
        </p:nvSpPr>
        <p:spPr>
          <a:xfrm>
            <a:off x="284641" y="198185"/>
            <a:ext cx="11201400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rgbClr val="003399"/>
                </a:solidFill>
                <a:latin typeface="Grotesque" panose="020B0604020202020204" pitchFamily="34" charset="0"/>
              </a:defRPr>
            </a:lvl1pPr>
          </a:lstStyle>
          <a:p>
            <a:r>
              <a:rPr lang="en-US" dirty="0"/>
              <a:t>Which skills are more important to you when making a recruitment decision?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7567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A096267-6DCE-444F-B0E2-80BEA3B7B57D}"/>
              </a:ext>
            </a:extLst>
          </p:cNvPr>
          <p:cNvSpPr/>
          <p:nvPr/>
        </p:nvSpPr>
        <p:spPr>
          <a:xfrm rot="18951537">
            <a:off x="8911594" y="4774629"/>
            <a:ext cx="2102420" cy="351047"/>
          </a:xfrm>
          <a:prstGeom prst="roundRect">
            <a:avLst/>
          </a:prstGeom>
          <a:solidFill>
            <a:srgbClr val="33CC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B4037B0-A203-4461-B4D9-A5885E58C3E2}"/>
              </a:ext>
            </a:extLst>
          </p:cNvPr>
          <p:cNvSpPr/>
          <p:nvPr/>
        </p:nvSpPr>
        <p:spPr>
          <a:xfrm rot="19005117">
            <a:off x="7247101" y="4720995"/>
            <a:ext cx="1948394" cy="351047"/>
          </a:xfrm>
          <a:prstGeom prst="roundRect">
            <a:avLst/>
          </a:prstGeom>
          <a:solidFill>
            <a:srgbClr val="33CC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DEB3B48-F27F-4253-A84C-AC860F5B83E1}"/>
              </a:ext>
            </a:extLst>
          </p:cNvPr>
          <p:cNvSpPr/>
          <p:nvPr/>
        </p:nvSpPr>
        <p:spPr>
          <a:xfrm rot="18747672">
            <a:off x="7001554" y="4497471"/>
            <a:ext cx="1306286" cy="351047"/>
          </a:xfrm>
          <a:prstGeom prst="roundRect">
            <a:avLst/>
          </a:prstGeom>
          <a:solidFill>
            <a:srgbClr val="33CC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E61E398D-077A-40EC-A3E9-7CC2495DF11E}"/>
              </a:ext>
            </a:extLst>
          </p:cNvPr>
          <p:cNvSpPr/>
          <p:nvPr/>
        </p:nvSpPr>
        <p:spPr>
          <a:xfrm>
            <a:off x="7829570" y="1318123"/>
            <a:ext cx="228708" cy="209006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3E0506D2-D5EA-421F-83DA-24258CF5C93A}"/>
              </a:ext>
            </a:extLst>
          </p:cNvPr>
          <p:cNvSpPr/>
          <p:nvPr/>
        </p:nvSpPr>
        <p:spPr>
          <a:xfrm>
            <a:off x="8736868" y="1318123"/>
            <a:ext cx="228708" cy="209006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F669FF65-39E1-4F25-9C1D-1D6CA7A27F6A}"/>
              </a:ext>
            </a:extLst>
          </p:cNvPr>
          <p:cNvSpPr/>
          <p:nvPr/>
        </p:nvSpPr>
        <p:spPr>
          <a:xfrm>
            <a:off x="11293248" y="1305046"/>
            <a:ext cx="228708" cy="209006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245FB9DB-0F66-49EF-9A94-840AA229D8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8788459"/>
              </p:ext>
            </p:extLst>
          </p:nvPr>
        </p:nvGraphicFramePr>
        <p:xfrm>
          <a:off x="3135744" y="364342"/>
          <a:ext cx="8743950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DA06A5C4-61CC-486E-B901-3C5F44AB34B3}"/>
              </a:ext>
            </a:extLst>
          </p:cNvPr>
          <p:cNvSpPr txBox="1"/>
          <p:nvPr/>
        </p:nvSpPr>
        <p:spPr>
          <a:xfrm>
            <a:off x="176083" y="1157063"/>
            <a:ext cx="3690137" cy="319472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rgbClr val="003399"/>
                </a:solidFill>
                <a:latin typeface="Grotesque" panose="020B0604020202020204" pitchFamily="34" charset="0"/>
              </a:defRPr>
            </a:lvl1pPr>
          </a:lstStyle>
          <a:p>
            <a:r>
              <a:rPr lang="en-US" sz="3200" dirty="0"/>
              <a:t>What employability skills would you like to see applicants leave school with? (Top 3)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001809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C4F6D-1D13-41FA-8054-4E24D17B9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2549"/>
            <a:ext cx="10515600" cy="1325563"/>
          </a:xfr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3399"/>
                </a:solidFill>
                <a:latin typeface="Grotesque" panose="020B0604020202020204" pitchFamily="34" charset="0"/>
                <a:ea typeface="+mn-ea"/>
                <a:cs typeface="+mn-cs"/>
              </a:rPr>
              <a:t>Tips to build employability skills include:</a:t>
            </a:r>
            <a:endParaRPr lang="en-AU" b="1" dirty="0">
              <a:solidFill>
                <a:srgbClr val="003399"/>
              </a:solidFill>
              <a:latin typeface="Grotesque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205EE9-BF68-4050-8847-DD969CE1E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75" y="3349353"/>
            <a:ext cx="5572125" cy="35086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9EB70E-0F06-4676-A7EC-C18D1FBAE4BF}"/>
              </a:ext>
            </a:extLst>
          </p:cNvPr>
          <p:cNvSpPr txBox="1"/>
          <p:nvPr/>
        </p:nvSpPr>
        <p:spPr>
          <a:xfrm>
            <a:off x="535578" y="1562054"/>
            <a:ext cx="11656422" cy="22491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400" b="1" dirty="0">
                <a:solidFill>
                  <a:srgbClr val="002060"/>
                </a:solidFill>
                <a:effectLst/>
              </a:rPr>
              <a:t>group based projects to foster teamwork skills</a:t>
            </a:r>
            <a:endParaRPr lang="en-AU" sz="2400" b="1" dirty="0">
              <a:solidFill>
                <a:srgbClr val="002060"/>
              </a:solidFill>
              <a:effectLst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400" b="1" dirty="0">
                <a:solidFill>
                  <a:srgbClr val="002060"/>
                </a:solidFill>
                <a:effectLst/>
              </a:rPr>
              <a:t>written assignments and working in customer service to foster communication skills </a:t>
            </a:r>
            <a:endParaRPr lang="en-AU" sz="2400" b="1" dirty="0">
              <a:solidFill>
                <a:srgbClr val="002060"/>
              </a:solidFill>
              <a:effectLst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400" b="1" dirty="0">
                <a:solidFill>
                  <a:srgbClr val="002060"/>
                </a:solidFill>
                <a:effectLst/>
              </a:rPr>
              <a:t>learning about problem solving techniques to foster independence</a:t>
            </a:r>
            <a:endParaRPr lang="en-AU" sz="2400" b="1" dirty="0">
              <a:solidFill>
                <a:srgbClr val="002060"/>
              </a:solidFill>
              <a:effectLst/>
            </a:endParaRPr>
          </a:p>
          <a:p>
            <a:pPr marL="1049655">
              <a:lnSpc>
                <a:spcPct val="150000"/>
              </a:lnSpc>
            </a:pPr>
            <a:r>
              <a:rPr lang="en-GB" sz="2400" b="1" dirty="0">
                <a:solidFill>
                  <a:srgbClr val="002060"/>
                </a:solidFill>
                <a:effectLst/>
              </a:rPr>
              <a:t>(www.youthcentral.vic.gov.au)</a:t>
            </a:r>
            <a:endParaRPr lang="en-AU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425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C4F6D-1D13-41FA-8054-4E24D17B9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4465"/>
            <a:ext cx="10515600" cy="701731"/>
          </a:xfr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003399"/>
                </a:solidFill>
                <a:latin typeface="Grotesque" panose="020B0604020202020204" pitchFamily="34" charset="0"/>
                <a:ea typeface="+mn-ea"/>
                <a:cs typeface="+mn-cs"/>
              </a:rPr>
              <a:t>Recognise our value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205EE9-BF68-4050-8847-DD969CE1E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75" y="3349353"/>
            <a:ext cx="5572125" cy="35086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9EB70E-0F06-4676-A7EC-C18D1FBAE4BF}"/>
              </a:ext>
            </a:extLst>
          </p:cNvPr>
          <p:cNvSpPr txBox="1"/>
          <p:nvPr/>
        </p:nvSpPr>
        <p:spPr>
          <a:xfrm>
            <a:off x="535578" y="1929281"/>
            <a:ext cx="11656422" cy="3174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AU" sz="2800" b="1" dirty="0">
                <a:solidFill>
                  <a:srgbClr val="002060"/>
                </a:solidFill>
                <a:effectLst/>
              </a:rPr>
              <a:t>Young people often don’t recognise the value of what they do</a:t>
            </a:r>
            <a:endParaRPr lang="en-AU" sz="28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AU" sz="2800" b="1" dirty="0">
                <a:solidFill>
                  <a:srgbClr val="002060"/>
                </a:solidFill>
                <a:effectLst/>
                <a:cs typeface="Times New Roman" panose="02020603050405020304" pitchFamily="18" charset="0"/>
              </a:rPr>
              <a:t>Confidence can be low- we need to change that 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AU" sz="2800" b="1" dirty="0">
                <a:solidFill>
                  <a:srgbClr val="002060"/>
                </a:solidFill>
                <a:cs typeface="Times New Roman" panose="02020603050405020304" pitchFamily="18" charset="0"/>
              </a:rPr>
              <a:t>Cohort of young people with NO opportunity for work experience 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AU" sz="2800" b="1" dirty="0">
                <a:solidFill>
                  <a:srgbClr val="002060"/>
                </a:solidFill>
                <a:effectLst/>
                <a:cs typeface="Times New Roman" panose="02020603050405020304" pitchFamily="18" charset="0"/>
              </a:rPr>
              <a:t>Be the difference 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AU" sz="2400" b="1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68718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C4F6D-1D13-41FA-8054-4E24D17B9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4465"/>
            <a:ext cx="10515600" cy="701731"/>
          </a:xfr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3399"/>
                </a:solidFill>
                <a:latin typeface="Grotesque" panose="020B0604020202020204" pitchFamily="34" charset="0"/>
                <a:ea typeface="+mn-ea"/>
                <a:cs typeface="+mn-cs"/>
              </a:rPr>
              <a:t>Change our behaviour</a:t>
            </a:r>
            <a:endParaRPr lang="en-AU" b="1" dirty="0">
              <a:solidFill>
                <a:srgbClr val="003399"/>
              </a:solidFill>
              <a:latin typeface="Grotesque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205EE9-BF68-4050-8847-DD969CE1E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75" y="3349353"/>
            <a:ext cx="5572125" cy="35086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9EB70E-0F06-4676-A7EC-C18D1FBAE4BF}"/>
              </a:ext>
            </a:extLst>
          </p:cNvPr>
          <p:cNvSpPr txBox="1"/>
          <p:nvPr/>
        </p:nvSpPr>
        <p:spPr>
          <a:xfrm>
            <a:off x="457200" y="2077443"/>
            <a:ext cx="6774873" cy="3257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800" b="1" dirty="0">
                <a:solidFill>
                  <a:srgbClr val="002060"/>
                </a:solidFill>
              </a:rPr>
              <a:t>Talk about employability skills</a:t>
            </a:r>
            <a:endParaRPr lang="en-GB" sz="28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800" b="1" dirty="0">
                <a:solidFill>
                  <a:srgbClr val="002060"/>
                </a:solidFill>
                <a:cs typeface="Times New Roman" panose="02020603050405020304" pitchFamily="18" charset="0"/>
              </a:rPr>
              <a:t>Lead by example- set the standard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800" b="1" dirty="0">
                <a:solidFill>
                  <a:srgbClr val="002060"/>
                </a:solidFill>
                <a:cs typeface="Times New Roman" panose="02020603050405020304" pitchFamily="18" charset="0"/>
              </a:rPr>
              <a:t>Highlight examples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800" b="1" dirty="0">
                <a:solidFill>
                  <a:srgbClr val="002060"/>
                </a:solidFill>
                <a:cs typeface="Times New Roman" panose="02020603050405020304" pitchFamily="18" charset="0"/>
              </a:rPr>
              <a:t>Encourage and acknowledge in day to day activities</a:t>
            </a:r>
            <a:endParaRPr lang="en-AU" sz="28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464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20101</TotalTime>
  <Words>539</Words>
  <Application>Microsoft Office PowerPoint</Application>
  <PresentationFormat>Widescreen</PresentationFormat>
  <Paragraphs>106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Grotesque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Tips to build employability skills include:</vt:lpstr>
      <vt:lpstr>Recognise our value </vt:lpstr>
      <vt:lpstr>Change our behaviour</vt:lpstr>
      <vt:lpstr>Employability skills on a resume</vt:lpstr>
      <vt:lpstr>Where can skills come from?</vt:lpstr>
      <vt:lpstr>Strategies:</vt:lpstr>
      <vt:lpstr>Example:</vt:lpstr>
      <vt:lpstr>PowerPoint Presentation</vt:lpstr>
      <vt:lpstr>Resources</vt:lpstr>
      <vt:lpstr>Resources</vt:lpstr>
      <vt:lpstr>Resources</vt:lpstr>
      <vt:lpstr>Resources</vt:lpstr>
      <vt:lpstr>Resources:</vt:lpstr>
      <vt:lpstr>Support: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Brooke Young</dc:creator>
  <cp:lastModifiedBy>Brooke Young</cp:lastModifiedBy>
  <cp:revision>119</cp:revision>
  <cp:lastPrinted>2019-10-21T04:14:34Z</cp:lastPrinted>
  <dcterms:created xsi:type="dcterms:W3CDTF">2019-09-13T04:22:31Z</dcterms:created>
  <dcterms:modified xsi:type="dcterms:W3CDTF">2021-11-10T00:58:14Z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3980337-0a06-4dac-921f-4fd7b2311903_Enabled">
    <vt:lpwstr>true</vt:lpwstr>
  </property>
  <property fmtid="{D5CDD505-2E9C-101B-9397-08002B2CF9AE}" pid="3" name="MSIP_Label_63980337-0a06-4dac-921f-4fd7b2311903_SetDate">
    <vt:lpwstr>2021-08-30T00:44:47Z</vt:lpwstr>
  </property>
  <property fmtid="{D5CDD505-2E9C-101B-9397-08002B2CF9AE}" pid="4" name="MSIP_Label_63980337-0a06-4dac-921f-4fd7b2311903_Method">
    <vt:lpwstr>Standard</vt:lpwstr>
  </property>
  <property fmtid="{D5CDD505-2E9C-101B-9397-08002B2CF9AE}" pid="5" name="MSIP_Label_63980337-0a06-4dac-921f-4fd7b2311903_Name">
    <vt:lpwstr>Official</vt:lpwstr>
  </property>
  <property fmtid="{D5CDD505-2E9C-101B-9397-08002B2CF9AE}" pid="6" name="MSIP_Label_63980337-0a06-4dac-921f-4fd7b2311903_SiteId">
    <vt:lpwstr>32f6029a-b4af-440e-8020-d4b47ab314a2</vt:lpwstr>
  </property>
  <property fmtid="{D5CDD505-2E9C-101B-9397-08002B2CF9AE}" pid="7" name="MSIP_Label_63980337-0a06-4dac-921f-4fd7b2311903_ActionId">
    <vt:lpwstr>2c918ce4-a81a-4853-882c-09e1d92ddb1d</vt:lpwstr>
  </property>
  <property fmtid="{D5CDD505-2E9C-101B-9397-08002B2CF9AE}" pid="8" name="MSIP_Label_63980337-0a06-4dac-921f-4fd7b2311903_ContentBits">
    <vt:lpwstr>3</vt:lpwstr>
  </property>
</Properties>
</file>